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8" r:id="rId5"/>
    <p:sldId id="256" r:id="rId6"/>
    <p:sldId id="259" r:id="rId7"/>
    <p:sldId id="260" r:id="rId8"/>
    <p:sldId id="261" r:id="rId9"/>
    <p:sldId id="262" r:id="rId10"/>
    <p:sldId id="263" r:id="rId11"/>
    <p:sldId id="264" r:id="rId12"/>
    <p:sldId id="265" r:id="rId13"/>
    <p:sldId id="266" r:id="rId14"/>
    <p:sldId id="267" r:id="rId15"/>
    <p:sldId id="269" r:id="rId16"/>
    <p:sldId id="270" r:id="rId17"/>
    <p:sldId id="268" r:id="rId18"/>
    <p:sldId id="271" r:id="rId19"/>
    <p:sldId id="272" r:id="rId20"/>
    <p:sldId id="257" r:id="rId21"/>
    <p:sldId id="273"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BD9C7"/>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0" d="100"/>
          <a:sy n="70" d="100"/>
        </p:scale>
        <p:origin x="92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50D74C7-BACC-4ADC-8B82-8B7D80948D9F}" type="datetimeFigureOut">
              <a:rPr lang="en-US" smtClean="0"/>
              <a:t>9/12/2024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292AE8-37F2-4C8D-9577-38E0F6A663E6}" type="slidenum">
              <a:rPr lang="en-US" smtClean="0"/>
              <a:t>‹#›</a:t>
            </a:fld>
            <a:endParaRPr lang="en-US"/>
          </a:p>
        </p:txBody>
      </p:sp>
    </p:spTree>
    <p:extLst>
      <p:ext uri="{BB962C8B-B14F-4D97-AF65-F5344CB8AC3E}">
        <p14:creationId xmlns:p14="http://schemas.microsoft.com/office/powerpoint/2010/main" val="1524505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0D74C7-BACC-4ADC-8B82-8B7D80948D9F}" type="datetimeFigureOut">
              <a:rPr lang="en-US" smtClean="0"/>
              <a:t>9/12/2024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292AE8-37F2-4C8D-9577-38E0F6A663E6}" type="slidenum">
              <a:rPr lang="en-US" smtClean="0"/>
              <a:t>‹#›</a:t>
            </a:fld>
            <a:endParaRPr lang="en-US"/>
          </a:p>
        </p:txBody>
      </p:sp>
    </p:spTree>
    <p:extLst>
      <p:ext uri="{BB962C8B-B14F-4D97-AF65-F5344CB8AC3E}">
        <p14:creationId xmlns:p14="http://schemas.microsoft.com/office/powerpoint/2010/main" val="2739101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0D74C7-BACC-4ADC-8B82-8B7D80948D9F}" type="datetimeFigureOut">
              <a:rPr lang="en-US" smtClean="0"/>
              <a:t>9/12/2024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292AE8-37F2-4C8D-9577-38E0F6A663E6}" type="slidenum">
              <a:rPr lang="en-US" smtClean="0"/>
              <a:t>‹#›</a:t>
            </a:fld>
            <a:endParaRPr lang="en-US"/>
          </a:p>
        </p:txBody>
      </p:sp>
    </p:spTree>
    <p:extLst>
      <p:ext uri="{BB962C8B-B14F-4D97-AF65-F5344CB8AC3E}">
        <p14:creationId xmlns:p14="http://schemas.microsoft.com/office/powerpoint/2010/main" val="1894472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0D74C7-BACC-4ADC-8B82-8B7D80948D9F}" type="datetimeFigureOut">
              <a:rPr lang="en-US" smtClean="0"/>
              <a:t>9/12/2024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292AE8-37F2-4C8D-9577-38E0F6A663E6}" type="slidenum">
              <a:rPr lang="en-US" smtClean="0"/>
              <a:t>‹#›</a:t>
            </a:fld>
            <a:endParaRPr lang="en-US"/>
          </a:p>
        </p:txBody>
      </p:sp>
    </p:spTree>
    <p:extLst>
      <p:ext uri="{BB962C8B-B14F-4D97-AF65-F5344CB8AC3E}">
        <p14:creationId xmlns:p14="http://schemas.microsoft.com/office/powerpoint/2010/main" val="849444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50D74C7-BACC-4ADC-8B82-8B7D80948D9F}" type="datetimeFigureOut">
              <a:rPr lang="en-US" smtClean="0"/>
              <a:t>9/12/2024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292AE8-37F2-4C8D-9577-38E0F6A663E6}" type="slidenum">
              <a:rPr lang="en-US" smtClean="0"/>
              <a:t>‹#›</a:t>
            </a:fld>
            <a:endParaRPr lang="en-US"/>
          </a:p>
        </p:txBody>
      </p:sp>
    </p:spTree>
    <p:extLst>
      <p:ext uri="{BB962C8B-B14F-4D97-AF65-F5344CB8AC3E}">
        <p14:creationId xmlns:p14="http://schemas.microsoft.com/office/powerpoint/2010/main" val="3202369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50D74C7-BACC-4ADC-8B82-8B7D80948D9F}" type="datetimeFigureOut">
              <a:rPr lang="en-US" smtClean="0"/>
              <a:t>9/12/2024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292AE8-37F2-4C8D-9577-38E0F6A663E6}" type="slidenum">
              <a:rPr lang="en-US" smtClean="0"/>
              <a:t>‹#›</a:t>
            </a:fld>
            <a:endParaRPr lang="en-US"/>
          </a:p>
        </p:txBody>
      </p:sp>
    </p:spTree>
    <p:extLst>
      <p:ext uri="{BB962C8B-B14F-4D97-AF65-F5344CB8AC3E}">
        <p14:creationId xmlns:p14="http://schemas.microsoft.com/office/powerpoint/2010/main" val="977151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50D74C7-BACC-4ADC-8B82-8B7D80948D9F}" type="datetimeFigureOut">
              <a:rPr lang="en-US" smtClean="0"/>
              <a:t>9/12/2024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292AE8-37F2-4C8D-9577-38E0F6A663E6}" type="slidenum">
              <a:rPr lang="en-US" smtClean="0"/>
              <a:t>‹#›</a:t>
            </a:fld>
            <a:endParaRPr lang="en-US"/>
          </a:p>
        </p:txBody>
      </p:sp>
    </p:spTree>
    <p:extLst>
      <p:ext uri="{BB962C8B-B14F-4D97-AF65-F5344CB8AC3E}">
        <p14:creationId xmlns:p14="http://schemas.microsoft.com/office/powerpoint/2010/main" val="796459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50D74C7-BACC-4ADC-8B82-8B7D80948D9F}" type="datetimeFigureOut">
              <a:rPr lang="en-US" smtClean="0"/>
              <a:t>9/12/2024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292AE8-37F2-4C8D-9577-38E0F6A663E6}" type="slidenum">
              <a:rPr lang="en-US" smtClean="0"/>
              <a:t>‹#›</a:t>
            </a:fld>
            <a:endParaRPr lang="en-US"/>
          </a:p>
        </p:txBody>
      </p:sp>
    </p:spTree>
    <p:extLst>
      <p:ext uri="{BB962C8B-B14F-4D97-AF65-F5344CB8AC3E}">
        <p14:creationId xmlns:p14="http://schemas.microsoft.com/office/powerpoint/2010/main" val="3378459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0D74C7-BACC-4ADC-8B82-8B7D80948D9F}" type="datetimeFigureOut">
              <a:rPr lang="en-US" smtClean="0"/>
              <a:t>9/12/2024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292AE8-37F2-4C8D-9577-38E0F6A663E6}" type="slidenum">
              <a:rPr lang="en-US" smtClean="0"/>
              <a:t>‹#›</a:t>
            </a:fld>
            <a:endParaRPr lang="en-US"/>
          </a:p>
        </p:txBody>
      </p:sp>
    </p:spTree>
    <p:extLst>
      <p:ext uri="{BB962C8B-B14F-4D97-AF65-F5344CB8AC3E}">
        <p14:creationId xmlns:p14="http://schemas.microsoft.com/office/powerpoint/2010/main" val="2001881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50D74C7-BACC-4ADC-8B82-8B7D80948D9F}" type="datetimeFigureOut">
              <a:rPr lang="en-US" smtClean="0"/>
              <a:t>9/12/2024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292AE8-37F2-4C8D-9577-38E0F6A663E6}" type="slidenum">
              <a:rPr lang="en-US" smtClean="0"/>
              <a:t>‹#›</a:t>
            </a:fld>
            <a:endParaRPr lang="en-US"/>
          </a:p>
        </p:txBody>
      </p:sp>
    </p:spTree>
    <p:extLst>
      <p:ext uri="{BB962C8B-B14F-4D97-AF65-F5344CB8AC3E}">
        <p14:creationId xmlns:p14="http://schemas.microsoft.com/office/powerpoint/2010/main" val="232276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50D74C7-BACC-4ADC-8B82-8B7D80948D9F}" type="datetimeFigureOut">
              <a:rPr lang="en-US" smtClean="0"/>
              <a:t>9/12/2024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292AE8-37F2-4C8D-9577-38E0F6A663E6}" type="slidenum">
              <a:rPr lang="en-US" smtClean="0"/>
              <a:t>‹#›</a:t>
            </a:fld>
            <a:endParaRPr lang="en-US"/>
          </a:p>
        </p:txBody>
      </p:sp>
    </p:spTree>
    <p:extLst>
      <p:ext uri="{BB962C8B-B14F-4D97-AF65-F5344CB8AC3E}">
        <p14:creationId xmlns:p14="http://schemas.microsoft.com/office/powerpoint/2010/main" val="3415719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0D74C7-BACC-4ADC-8B82-8B7D80948D9F}" type="datetimeFigureOut">
              <a:rPr lang="en-US" smtClean="0"/>
              <a:t>9/12/2024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292AE8-37F2-4C8D-9577-38E0F6A663E6}" type="slidenum">
              <a:rPr lang="en-US" smtClean="0"/>
              <a:t>‹#›</a:t>
            </a:fld>
            <a:endParaRPr lang="en-US"/>
          </a:p>
        </p:txBody>
      </p:sp>
    </p:spTree>
    <p:extLst>
      <p:ext uri="{BB962C8B-B14F-4D97-AF65-F5344CB8AC3E}">
        <p14:creationId xmlns:p14="http://schemas.microsoft.com/office/powerpoint/2010/main" val="26447647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tmp"/><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tmp"/><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1.tmp"/><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1.tmp"/><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3.tmp"/><Relationship Id="rId2" Type="http://schemas.openxmlformats.org/officeDocument/2006/relationships/image" Target="../media/image12.tmp"/><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4.tmp"/><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5.tmp"/><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5" name="Rectangle 4"/>
          <p:cNvSpPr/>
          <p:nvPr/>
        </p:nvSpPr>
        <p:spPr>
          <a:xfrm>
            <a:off x="457198" y="127645"/>
            <a:ext cx="11312435" cy="769441"/>
          </a:xfrm>
          <a:prstGeom prst="rect">
            <a:avLst/>
          </a:prstGeom>
          <a:noFill/>
        </p:spPr>
        <p:txBody>
          <a:bodyPr wrap="square" lIns="91440" tIns="45720" rIns="91440" bIns="45720">
            <a:spAutoFit/>
          </a:bodyPr>
          <a:lstStyle/>
          <a:p>
            <a:pPr algn="ctr"/>
            <a:r>
              <a:rPr lang="en-US" sz="4400" b="1" cap="none" spc="0" dirty="0">
                <a:ln w="9525">
                  <a:solidFill>
                    <a:schemeClr val="bg1"/>
                  </a:solidFill>
                  <a:prstDash val="solid"/>
                </a:ln>
                <a:effectLst>
                  <a:outerShdw blurRad="12700" dist="38100" dir="2700000" algn="tl" rotWithShape="0">
                    <a:schemeClr val="accent5">
                      <a:lumMod val="60000"/>
                      <a:lumOff val="40000"/>
                    </a:schemeClr>
                  </a:outerShdw>
                </a:effectLst>
              </a:rPr>
              <a:t>CYP AUTO PAYS (discounts)</a:t>
            </a:r>
          </a:p>
        </p:txBody>
      </p:sp>
      <p:sp>
        <p:nvSpPr>
          <p:cNvPr id="3" name="TextBox 2"/>
          <p:cNvSpPr txBox="1"/>
          <p:nvPr/>
        </p:nvSpPr>
        <p:spPr>
          <a:xfrm>
            <a:off x="457198" y="897086"/>
            <a:ext cx="11312435" cy="3600986"/>
          </a:xfrm>
          <a:prstGeom prst="rect">
            <a:avLst/>
          </a:prstGeom>
          <a:noFill/>
        </p:spPr>
        <p:txBody>
          <a:bodyPr wrap="square" rtlCol="0">
            <a:spAutoFit/>
          </a:bodyPr>
          <a:lstStyle/>
          <a:p>
            <a:r>
              <a:rPr lang="en-US" dirty="0"/>
              <a:t>Navy CYP uses auto pay codes, usually attached to the customers bill(s) to apply all authorized discounts.</a:t>
            </a:r>
          </a:p>
          <a:p>
            <a:endParaRPr lang="en-US" dirty="0"/>
          </a:p>
          <a:p>
            <a:r>
              <a:rPr lang="en-US" dirty="0"/>
              <a:t>Discount guidance can be found in the current Parent Fee Standard along with the following:</a:t>
            </a:r>
          </a:p>
          <a:p>
            <a:r>
              <a:rPr lang="en-US" dirty="0"/>
              <a:t>Introduction to CYP chapter 4-5, Family Relations Standards chapter 6 and The CYP E-Library</a:t>
            </a:r>
          </a:p>
          <a:p>
            <a:endParaRPr lang="en-US" dirty="0"/>
          </a:p>
          <a:p>
            <a:r>
              <a:rPr lang="en-US" dirty="0"/>
              <a:t>All discounts MUST be applied using the correct pay code. DO NOT USE GLOBAL CANCEL CHANGE TO APPLY A DISCOUNT TO A HOUSEHOLD.</a:t>
            </a:r>
          </a:p>
          <a:p>
            <a:endParaRPr lang="en-US" dirty="0"/>
          </a:p>
          <a:p>
            <a:pPr algn="ctr"/>
            <a:r>
              <a:rPr lang="en-US" sz="1600" dirty="0"/>
              <a:t>Table 5.1.A (from the current Parent Fee Standard) below is the current list of all authorized CYP discounts, except for the newly added NAVY CYP Employee discount, which uses pay code 58 and the SAC Hourly Employee Discount which uses pay code 76.</a:t>
            </a:r>
          </a:p>
          <a:p>
            <a:pPr algn="ctr"/>
            <a:endParaRPr lang="en-US" sz="1600" dirty="0"/>
          </a:p>
          <a:p>
            <a:endParaRPr lang="en-US" dirty="0"/>
          </a:p>
          <a:p>
            <a:endParaRPr lang="en-US" dirty="0"/>
          </a:p>
        </p:txBody>
      </p:sp>
      <p:pic>
        <p:nvPicPr>
          <p:cNvPr id="8" name="Picture 7"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60907" y="3830508"/>
            <a:ext cx="4068192" cy="2874009"/>
          </a:xfrm>
          <a:prstGeom prst="rect">
            <a:avLst/>
          </a:prstGeom>
        </p:spPr>
      </p:pic>
    </p:spTree>
    <p:extLst>
      <p:ext uri="{BB962C8B-B14F-4D97-AF65-F5344CB8AC3E}">
        <p14:creationId xmlns:p14="http://schemas.microsoft.com/office/powerpoint/2010/main" val="24017736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69082" y="283533"/>
            <a:ext cx="7831180" cy="5921323"/>
          </a:xfrm>
          <a:prstGeom prst="rect">
            <a:avLst/>
          </a:prstGeom>
        </p:spPr>
      </p:pic>
      <p:sp>
        <p:nvSpPr>
          <p:cNvPr id="4" name="TextBox 3"/>
          <p:cNvSpPr txBox="1"/>
          <p:nvPr/>
        </p:nvSpPr>
        <p:spPr>
          <a:xfrm>
            <a:off x="274320" y="283533"/>
            <a:ext cx="3317966" cy="6186309"/>
          </a:xfrm>
          <a:prstGeom prst="rect">
            <a:avLst/>
          </a:prstGeom>
          <a:noFill/>
        </p:spPr>
        <p:txBody>
          <a:bodyPr wrap="square" rtlCol="0">
            <a:spAutoFit/>
          </a:bodyPr>
          <a:lstStyle/>
          <a:p>
            <a:r>
              <a:rPr lang="en-US" dirty="0"/>
              <a:t>Since this discount is an employee discount we will select “Unbilled and Unbilled Adjusted”. (Black Arrow)</a:t>
            </a:r>
          </a:p>
          <a:p>
            <a:endParaRPr lang="en-US" dirty="0"/>
          </a:p>
          <a:p>
            <a:r>
              <a:rPr lang="en-US" dirty="0"/>
              <a:t>Then we will select a date range.</a:t>
            </a:r>
          </a:p>
          <a:p>
            <a:r>
              <a:rPr lang="en-US" dirty="0"/>
              <a:t>Remember the billing cycles are the 1st, and the 15</a:t>
            </a:r>
            <a:r>
              <a:rPr lang="en-US" baseline="30000" dirty="0"/>
              <a:t>th</a:t>
            </a:r>
            <a:r>
              <a:rPr lang="en-US" dirty="0"/>
              <a:t> use those dates.  Camp bills are individual bills therefore the discount must be placed on each individual bill.  The date range will not work. (Green Arrow) </a:t>
            </a:r>
          </a:p>
          <a:p>
            <a:endParaRPr lang="en-US" dirty="0"/>
          </a:p>
          <a:p>
            <a:r>
              <a:rPr lang="en-US" dirty="0"/>
              <a:t>Then select OK (Yellow Arrow)</a:t>
            </a:r>
          </a:p>
          <a:p>
            <a:endParaRPr lang="en-US" dirty="0"/>
          </a:p>
          <a:p>
            <a:r>
              <a:rPr lang="en-US" dirty="0"/>
              <a:t>Remember to end your discounts on Aug 15</a:t>
            </a:r>
            <a:r>
              <a:rPr lang="en-US" baseline="30000" dirty="0"/>
              <a:t>th</a:t>
            </a:r>
            <a:r>
              <a:rPr lang="en-US" dirty="0"/>
              <a:t> as the new fees normally start on Sept 1</a:t>
            </a:r>
            <a:r>
              <a:rPr lang="en-US" baseline="30000" dirty="0"/>
              <a:t>st</a:t>
            </a:r>
            <a:r>
              <a:rPr lang="en-US" dirty="0"/>
              <a:t> and all discounts will need to be updated before running the Sept 1</a:t>
            </a:r>
            <a:r>
              <a:rPr lang="en-US" baseline="30000" dirty="0"/>
              <a:t>st</a:t>
            </a:r>
            <a:r>
              <a:rPr lang="en-US" dirty="0"/>
              <a:t> bill. </a:t>
            </a:r>
          </a:p>
        </p:txBody>
      </p:sp>
      <p:cxnSp>
        <p:nvCxnSpPr>
          <p:cNvPr id="6" name="Straight Arrow Connector 5"/>
          <p:cNvCxnSpPr/>
          <p:nvPr/>
        </p:nvCxnSpPr>
        <p:spPr>
          <a:xfrm>
            <a:off x="7132320" y="4085377"/>
            <a:ext cx="470263" cy="783772"/>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9810206" y="4537632"/>
            <a:ext cx="627017" cy="663033"/>
          </a:xfrm>
          <a:prstGeom prst="straightConnector1">
            <a:avLst/>
          </a:prstGeom>
          <a:ln w="76200">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7948750" y="5705171"/>
            <a:ext cx="697232" cy="120863"/>
          </a:xfrm>
          <a:prstGeom prst="straightConnector1">
            <a:avLst/>
          </a:prstGeom>
          <a:ln w="762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996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pic>
        <p:nvPicPr>
          <p:cNvPr id="2" name="Picture 1"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67863" y="377324"/>
            <a:ext cx="7687748" cy="5868219"/>
          </a:xfrm>
          <a:prstGeom prst="rect">
            <a:avLst/>
          </a:prstGeom>
        </p:spPr>
      </p:pic>
      <p:sp>
        <p:nvSpPr>
          <p:cNvPr id="3" name="TextBox 2"/>
          <p:cNvSpPr txBox="1"/>
          <p:nvPr/>
        </p:nvSpPr>
        <p:spPr>
          <a:xfrm>
            <a:off x="432527" y="218278"/>
            <a:ext cx="2194560" cy="6186309"/>
          </a:xfrm>
          <a:prstGeom prst="rect">
            <a:avLst/>
          </a:prstGeom>
          <a:noFill/>
        </p:spPr>
        <p:txBody>
          <a:bodyPr wrap="square" rtlCol="0">
            <a:spAutoFit/>
          </a:bodyPr>
          <a:lstStyle/>
          <a:p>
            <a:r>
              <a:rPr lang="en-US" dirty="0"/>
              <a:t>Now you can see that the discount has been applied to all the bills starting with Aug 1- Oct 15</a:t>
            </a:r>
            <a:r>
              <a:rPr lang="en-US" baseline="30000" dirty="0"/>
              <a:t>th </a:t>
            </a:r>
            <a:r>
              <a:rPr lang="en-US" dirty="0"/>
              <a:t>   (Yellow Arrow)</a:t>
            </a:r>
          </a:p>
          <a:p>
            <a:endParaRPr lang="en-US" dirty="0"/>
          </a:p>
          <a:p>
            <a:r>
              <a:rPr lang="en-US" dirty="0"/>
              <a:t>The new NET bill amount appears in the far-right column.  This is the amount the customer will be billed.</a:t>
            </a:r>
          </a:p>
          <a:p>
            <a:endParaRPr lang="en-US" dirty="0"/>
          </a:p>
          <a:p>
            <a:r>
              <a:rPr lang="en-US" dirty="0"/>
              <a:t>Select done (Black Arrow)</a:t>
            </a:r>
          </a:p>
          <a:p>
            <a:endParaRPr lang="en-US" dirty="0"/>
          </a:p>
          <a:p>
            <a:r>
              <a:rPr lang="en-US" dirty="0"/>
              <a:t>Select Exit or Name look up if you are processing a discount for another household.</a:t>
            </a:r>
          </a:p>
        </p:txBody>
      </p:sp>
      <p:cxnSp>
        <p:nvCxnSpPr>
          <p:cNvPr id="5" name="Straight Arrow Connector 4"/>
          <p:cNvCxnSpPr/>
          <p:nvPr/>
        </p:nvCxnSpPr>
        <p:spPr>
          <a:xfrm flipH="1" flipV="1">
            <a:off x="7911737" y="2351316"/>
            <a:ext cx="966650" cy="391884"/>
          </a:xfrm>
          <a:prstGeom prst="straightConnector1">
            <a:avLst/>
          </a:prstGeom>
          <a:ln w="762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8447313" y="5212080"/>
            <a:ext cx="431074" cy="561703"/>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521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Rectangle 1"/>
          <p:cNvSpPr/>
          <p:nvPr/>
        </p:nvSpPr>
        <p:spPr>
          <a:xfrm>
            <a:off x="457198" y="127645"/>
            <a:ext cx="11312435" cy="769441"/>
          </a:xfrm>
          <a:prstGeom prst="rect">
            <a:avLst/>
          </a:prstGeom>
          <a:noFill/>
        </p:spPr>
        <p:txBody>
          <a:bodyPr wrap="square" lIns="91440" tIns="45720" rIns="91440" bIns="45720">
            <a:spAutoFit/>
          </a:bodyPr>
          <a:lstStyle/>
          <a:p>
            <a:pPr algn="ctr"/>
            <a:r>
              <a:rPr lang="en-US" sz="4400" b="1" cap="none" spc="0" dirty="0">
                <a:ln w="9525">
                  <a:solidFill>
                    <a:schemeClr val="bg1"/>
                  </a:solidFill>
                  <a:prstDash val="solid"/>
                </a:ln>
                <a:effectLst>
                  <a:outerShdw blurRad="12700" dist="38100" dir="2700000" algn="tl" rotWithShape="0">
                    <a:schemeClr val="accent5">
                      <a:lumMod val="60000"/>
                      <a:lumOff val="40000"/>
                    </a:schemeClr>
                  </a:outerShdw>
                </a:effectLst>
              </a:rPr>
              <a:t>How to attach the discount to a prorated bill</a:t>
            </a:r>
          </a:p>
        </p:txBody>
      </p:sp>
      <p:sp>
        <p:nvSpPr>
          <p:cNvPr id="3" name="TextBox 2"/>
          <p:cNvSpPr txBox="1"/>
          <p:nvPr/>
        </p:nvSpPr>
        <p:spPr>
          <a:xfrm>
            <a:off x="977898" y="897086"/>
            <a:ext cx="10541002" cy="5355312"/>
          </a:xfrm>
          <a:prstGeom prst="rect">
            <a:avLst/>
          </a:prstGeom>
          <a:noFill/>
        </p:spPr>
        <p:txBody>
          <a:bodyPr wrap="square" rtlCol="0">
            <a:spAutoFit/>
          </a:bodyPr>
          <a:lstStyle/>
          <a:p>
            <a:r>
              <a:rPr lang="en-US" dirty="0"/>
              <a:t>First enroll the child into the activity.</a:t>
            </a:r>
          </a:p>
          <a:p>
            <a:endParaRPr lang="en-US" dirty="0"/>
          </a:p>
          <a:p>
            <a:r>
              <a:rPr lang="en-US" dirty="0"/>
              <a:t>Note the amount of the prorate bill at enrollment.</a:t>
            </a:r>
          </a:p>
          <a:p>
            <a:endParaRPr lang="en-US" dirty="0"/>
          </a:p>
          <a:p>
            <a:r>
              <a:rPr lang="en-US" dirty="0"/>
              <a:t>If you need to double check the prorated amount, do a quick review under household inquiry.</a:t>
            </a:r>
          </a:p>
          <a:p>
            <a:endParaRPr lang="en-US" dirty="0"/>
          </a:p>
          <a:p>
            <a:r>
              <a:rPr lang="en-US" dirty="0"/>
              <a:t>Once you have determined the bill amount and the customers eligibility for the discount you will need to determine the discount amount.</a:t>
            </a:r>
          </a:p>
          <a:p>
            <a:endParaRPr lang="en-US" dirty="0"/>
          </a:p>
          <a:p>
            <a:r>
              <a:rPr lang="en-US" dirty="0"/>
              <a:t>Note vacation discounts require a two week notice and should not be used to postpone an enrollment date. (exceptions do apply)</a:t>
            </a:r>
          </a:p>
          <a:p>
            <a:endParaRPr lang="en-US" dirty="0"/>
          </a:p>
          <a:p>
            <a:r>
              <a:rPr lang="en-US" dirty="0"/>
              <a:t>Use the CYP Discount Fee Calculator to determine the correct discount amount.</a:t>
            </a:r>
          </a:p>
          <a:p>
            <a:endParaRPr lang="en-US" dirty="0"/>
          </a:p>
          <a:p>
            <a:r>
              <a:rPr lang="en-US" dirty="0"/>
              <a:t>Then go to global sales and make a payment in the household using the correct auto pay code.</a:t>
            </a:r>
          </a:p>
          <a:p>
            <a:endParaRPr lang="en-US" dirty="0"/>
          </a:p>
          <a:p>
            <a:r>
              <a:rPr lang="en-US" dirty="0"/>
              <a:t>Remember the household must owe at least the amount of the discount, discounts cannot create a household credit.  </a:t>
            </a:r>
          </a:p>
          <a:p>
            <a:endParaRPr lang="en-US" dirty="0"/>
          </a:p>
        </p:txBody>
      </p:sp>
    </p:spTree>
    <p:extLst>
      <p:ext uri="{BB962C8B-B14F-4D97-AF65-F5344CB8AC3E}">
        <p14:creationId xmlns:p14="http://schemas.microsoft.com/office/powerpoint/2010/main" val="3167853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Rectangle 1"/>
          <p:cNvSpPr/>
          <p:nvPr/>
        </p:nvSpPr>
        <p:spPr>
          <a:xfrm>
            <a:off x="613952" y="39189"/>
            <a:ext cx="11312435" cy="584775"/>
          </a:xfrm>
          <a:prstGeom prst="rect">
            <a:avLst/>
          </a:prstGeom>
          <a:noFill/>
        </p:spPr>
        <p:txBody>
          <a:bodyPr wrap="square" lIns="91440" tIns="45720" rIns="91440" bIns="45720">
            <a:spAutoFit/>
          </a:bodyPr>
          <a:lstStyle/>
          <a:p>
            <a:pPr algn="ctr"/>
            <a:r>
              <a:rPr lang="en-US" sz="3200" b="1" cap="none" spc="0" dirty="0">
                <a:ln w="9525">
                  <a:solidFill>
                    <a:schemeClr val="bg1"/>
                  </a:solidFill>
                  <a:prstDash val="solid"/>
                </a:ln>
                <a:effectLst>
                  <a:outerShdw blurRad="12700" dist="38100" dir="2700000" algn="tl" rotWithShape="0">
                    <a:schemeClr val="accent5">
                      <a:lumMod val="60000"/>
                      <a:lumOff val="40000"/>
                    </a:schemeClr>
                  </a:outerShdw>
                </a:effectLst>
              </a:rPr>
              <a:t>How to change bills for Contractors and CDH enrollments </a:t>
            </a:r>
          </a:p>
        </p:txBody>
      </p:sp>
      <p:sp>
        <p:nvSpPr>
          <p:cNvPr id="3" name="TextBox 2"/>
          <p:cNvSpPr txBox="1"/>
          <p:nvPr/>
        </p:nvSpPr>
        <p:spPr>
          <a:xfrm>
            <a:off x="209004" y="712976"/>
            <a:ext cx="3526973" cy="5909310"/>
          </a:xfrm>
          <a:prstGeom prst="rect">
            <a:avLst/>
          </a:prstGeom>
          <a:noFill/>
        </p:spPr>
        <p:txBody>
          <a:bodyPr wrap="square" rtlCol="0">
            <a:spAutoFit/>
          </a:bodyPr>
          <a:lstStyle/>
          <a:p>
            <a:r>
              <a:rPr lang="en-US" dirty="0"/>
              <a:t>Contractors and siblings enrolled in CDH will need to have their bills adjusted before billing is processed.</a:t>
            </a:r>
          </a:p>
          <a:p>
            <a:endParaRPr lang="en-US" dirty="0"/>
          </a:p>
          <a:p>
            <a:r>
              <a:rPr lang="en-US" dirty="0"/>
              <a:t>First confirm the customer's bill amount.</a:t>
            </a:r>
          </a:p>
          <a:p>
            <a:r>
              <a:rPr lang="en-US" dirty="0"/>
              <a:t> </a:t>
            </a:r>
          </a:p>
          <a:p>
            <a:r>
              <a:rPr lang="en-US" dirty="0"/>
              <a:t>Contractor fees are a fixed amount without second child discounts. Amount of those bills will be found on the current fee chart.</a:t>
            </a:r>
          </a:p>
          <a:p>
            <a:r>
              <a:rPr lang="en-US" dirty="0"/>
              <a:t> </a:t>
            </a:r>
          </a:p>
          <a:p>
            <a:r>
              <a:rPr lang="en-US" dirty="0"/>
              <a:t>CDH – you may want to work with your regional CDH director to determine the correct fee.  Their fees will be based on current TFI and first or second child.</a:t>
            </a:r>
          </a:p>
          <a:p>
            <a:endParaRPr lang="en-US" dirty="0"/>
          </a:p>
          <a:p>
            <a:r>
              <a:rPr lang="en-US" dirty="0"/>
              <a:t>Once you have the correct fee amount, follow the steps on slides 14-15.</a:t>
            </a:r>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87116" y="898909"/>
            <a:ext cx="7012701" cy="5476753"/>
          </a:xfrm>
          <a:prstGeom prst="rect">
            <a:avLst/>
          </a:prstGeom>
        </p:spPr>
      </p:pic>
    </p:spTree>
    <p:extLst>
      <p:ext uri="{BB962C8B-B14F-4D97-AF65-F5344CB8AC3E}">
        <p14:creationId xmlns:p14="http://schemas.microsoft.com/office/powerpoint/2010/main" val="10673746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94785" y="483484"/>
            <a:ext cx="7611537" cy="5944430"/>
          </a:xfrm>
          <a:prstGeom prst="rect">
            <a:avLst/>
          </a:prstGeom>
        </p:spPr>
      </p:pic>
      <p:sp>
        <p:nvSpPr>
          <p:cNvPr id="4" name="TextBox 3"/>
          <p:cNvSpPr txBox="1"/>
          <p:nvPr/>
        </p:nvSpPr>
        <p:spPr>
          <a:xfrm>
            <a:off x="466812" y="483484"/>
            <a:ext cx="2547257" cy="5632311"/>
          </a:xfrm>
          <a:prstGeom prst="rect">
            <a:avLst/>
          </a:prstGeom>
          <a:noFill/>
        </p:spPr>
        <p:txBody>
          <a:bodyPr wrap="square" rtlCol="0">
            <a:spAutoFit/>
          </a:bodyPr>
          <a:lstStyle/>
          <a:p>
            <a:r>
              <a:rPr lang="en-US" dirty="0"/>
              <a:t>Once you are on this screen, you simply highlight and change the dollar amount in the column labeled bill amount. (Black Arrow)</a:t>
            </a:r>
          </a:p>
          <a:p>
            <a:endParaRPr lang="en-US" dirty="0"/>
          </a:p>
          <a:p>
            <a:r>
              <a:rPr lang="en-US" dirty="0"/>
              <a:t>In this case the dollar amount of 399 will be change to 470 (CONSA category). Remember to review your current fees as this amount is just an example.</a:t>
            </a:r>
          </a:p>
          <a:p>
            <a:endParaRPr lang="en-US" dirty="0"/>
          </a:p>
          <a:p>
            <a:endParaRPr lang="en-US" dirty="0"/>
          </a:p>
          <a:p>
            <a:endParaRPr lang="en-US" dirty="0"/>
          </a:p>
          <a:p>
            <a:endParaRPr lang="en-US" dirty="0"/>
          </a:p>
          <a:p>
            <a:endParaRPr lang="en-US" dirty="0"/>
          </a:p>
          <a:p>
            <a:endParaRPr lang="en-US" dirty="0"/>
          </a:p>
        </p:txBody>
      </p:sp>
      <p:cxnSp>
        <p:nvCxnSpPr>
          <p:cNvPr id="6" name="Straight Arrow Connector 5"/>
          <p:cNvCxnSpPr/>
          <p:nvPr/>
        </p:nvCxnSpPr>
        <p:spPr>
          <a:xfrm flipV="1">
            <a:off x="5656217" y="2364378"/>
            <a:ext cx="744584" cy="49043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89126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pic>
        <p:nvPicPr>
          <p:cNvPr id="3" name="Picture 2" descr="Screen Clipping"/>
          <p:cNvPicPr>
            <a:picLocks noChangeAspect="1"/>
          </p:cNvPicPr>
          <p:nvPr/>
        </p:nvPicPr>
        <p:blipFill rotWithShape="1">
          <a:blip r:embed="rId2">
            <a:extLst>
              <a:ext uri="{28A0092B-C50C-407E-A947-70E740481C1C}">
                <a14:useLocalDpi xmlns:a14="http://schemas.microsoft.com/office/drawing/2010/main" val="0"/>
              </a:ext>
            </a:extLst>
          </a:blip>
          <a:srcRect t="4187"/>
          <a:stretch/>
        </p:blipFill>
        <p:spPr>
          <a:xfrm>
            <a:off x="4057253" y="548640"/>
            <a:ext cx="7630590" cy="5969343"/>
          </a:xfrm>
          <a:prstGeom prst="rect">
            <a:avLst/>
          </a:prstGeom>
        </p:spPr>
      </p:pic>
      <p:sp>
        <p:nvSpPr>
          <p:cNvPr id="4" name="TextBox 3"/>
          <p:cNvSpPr txBox="1"/>
          <p:nvPr/>
        </p:nvSpPr>
        <p:spPr>
          <a:xfrm>
            <a:off x="209006" y="548639"/>
            <a:ext cx="3135085" cy="5909310"/>
          </a:xfrm>
          <a:prstGeom prst="rect">
            <a:avLst/>
          </a:prstGeom>
          <a:noFill/>
        </p:spPr>
        <p:txBody>
          <a:bodyPr wrap="square" rtlCol="0">
            <a:spAutoFit/>
          </a:bodyPr>
          <a:lstStyle/>
          <a:p>
            <a:r>
              <a:rPr lang="en-US" dirty="0"/>
              <a:t>Notice the bill amount and the Net Bill Amount column have been adjusted.</a:t>
            </a:r>
          </a:p>
          <a:p>
            <a:endParaRPr lang="en-US" dirty="0"/>
          </a:p>
          <a:p>
            <a:r>
              <a:rPr lang="en-US" dirty="0"/>
              <a:t>Next select Ok (Black Arrow)</a:t>
            </a:r>
          </a:p>
          <a:p>
            <a:endParaRPr lang="en-US" dirty="0"/>
          </a:p>
          <a:p>
            <a:r>
              <a:rPr lang="en-US" dirty="0"/>
              <a:t>The “Schedule Changes” screen pops up and you have choices. </a:t>
            </a:r>
          </a:p>
          <a:p>
            <a:endParaRPr lang="en-US" dirty="0"/>
          </a:p>
          <a:p>
            <a:r>
              <a:rPr lang="en-US" dirty="0"/>
              <a:t>In this case the change is for more than one bill so select “Unbilled and Unbilled Adjusted”</a:t>
            </a:r>
          </a:p>
          <a:p>
            <a:endParaRPr lang="en-US" dirty="0"/>
          </a:p>
          <a:p>
            <a:r>
              <a:rPr lang="en-US" dirty="0"/>
              <a:t>Then select a date range.</a:t>
            </a:r>
          </a:p>
          <a:p>
            <a:endParaRPr lang="en-US" dirty="0"/>
          </a:p>
          <a:p>
            <a:r>
              <a:rPr lang="en-US" dirty="0"/>
              <a:t>Once you have the date range </a:t>
            </a:r>
          </a:p>
          <a:p>
            <a:endParaRPr lang="en-US" dirty="0"/>
          </a:p>
          <a:p>
            <a:r>
              <a:rPr lang="en-US" dirty="0"/>
              <a:t>Select OK (Yellow Arrow)</a:t>
            </a:r>
          </a:p>
          <a:p>
            <a:endParaRPr lang="en-US" dirty="0"/>
          </a:p>
          <a:p>
            <a:endParaRPr lang="en-US" dirty="0"/>
          </a:p>
        </p:txBody>
      </p:sp>
      <p:cxnSp>
        <p:nvCxnSpPr>
          <p:cNvPr id="6" name="Straight Arrow Connector 5"/>
          <p:cNvCxnSpPr/>
          <p:nvPr/>
        </p:nvCxnSpPr>
        <p:spPr>
          <a:xfrm>
            <a:off x="5904411" y="5682343"/>
            <a:ext cx="600892" cy="431074"/>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9" name="Picture 8"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05303" y="2727228"/>
            <a:ext cx="5153744" cy="2724530"/>
          </a:xfrm>
          <a:prstGeom prst="rect">
            <a:avLst/>
          </a:prstGeom>
        </p:spPr>
      </p:pic>
      <p:cxnSp>
        <p:nvCxnSpPr>
          <p:cNvPr id="11" name="Straight Arrow Connector 10"/>
          <p:cNvCxnSpPr/>
          <p:nvPr/>
        </p:nvCxnSpPr>
        <p:spPr>
          <a:xfrm>
            <a:off x="7506788" y="4990013"/>
            <a:ext cx="731520" cy="156753"/>
          </a:xfrm>
          <a:prstGeom prst="straightConnector1">
            <a:avLst/>
          </a:prstGeom>
          <a:ln w="762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424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52373" y="280574"/>
            <a:ext cx="7544853" cy="5915851"/>
          </a:xfrm>
          <a:prstGeom prst="rect">
            <a:avLst/>
          </a:prstGeom>
        </p:spPr>
      </p:pic>
      <p:sp>
        <p:nvSpPr>
          <p:cNvPr id="4" name="TextBox 3"/>
          <p:cNvSpPr txBox="1"/>
          <p:nvPr/>
        </p:nvSpPr>
        <p:spPr>
          <a:xfrm>
            <a:off x="685801" y="774700"/>
            <a:ext cx="2870200" cy="4247317"/>
          </a:xfrm>
          <a:prstGeom prst="rect">
            <a:avLst/>
          </a:prstGeom>
          <a:noFill/>
        </p:spPr>
        <p:txBody>
          <a:bodyPr wrap="square" rtlCol="0">
            <a:spAutoFit/>
          </a:bodyPr>
          <a:lstStyle/>
          <a:p>
            <a:r>
              <a:rPr lang="en-US" dirty="0"/>
              <a:t>Notice the bills from 11/01/2023 through 4/1/2023 have been adjusted to the new fee of 470.00 and are now labeled unbilled-adjusted. (Yellow Arrows)</a:t>
            </a:r>
          </a:p>
          <a:p>
            <a:endParaRPr lang="en-US" dirty="0"/>
          </a:p>
          <a:p>
            <a:r>
              <a:rPr lang="en-US" dirty="0"/>
              <a:t>Net bill amount is the amount the customer will be billed and has also been adjusted.  (Black Arrow)</a:t>
            </a:r>
          </a:p>
          <a:p>
            <a:endParaRPr lang="en-US" dirty="0"/>
          </a:p>
          <a:p>
            <a:r>
              <a:rPr lang="en-US" dirty="0"/>
              <a:t>From here you should select done.</a:t>
            </a:r>
          </a:p>
        </p:txBody>
      </p:sp>
      <p:cxnSp>
        <p:nvCxnSpPr>
          <p:cNvPr id="6" name="Straight Arrow Connector 5"/>
          <p:cNvCxnSpPr/>
          <p:nvPr/>
        </p:nvCxnSpPr>
        <p:spPr>
          <a:xfrm flipH="1">
            <a:off x="5600700" y="1612900"/>
            <a:ext cx="1638300" cy="419100"/>
          </a:xfrm>
          <a:prstGeom prst="straightConnector1">
            <a:avLst/>
          </a:prstGeom>
          <a:ln w="762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6629400" y="2136011"/>
            <a:ext cx="1638300" cy="419100"/>
          </a:xfrm>
          <a:prstGeom prst="straightConnector1">
            <a:avLst/>
          </a:prstGeom>
          <a:ln w="762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9931400" y="2345561"/>
            <a:ext cx="813327" cy="20955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08980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4" name="Rectangle 3"/>
          <p:cNvSpPr/>
          <p:nvPr/>
        </p:nvSpPr>
        <p:spPr>
          <a:xfrm>
            <a:off x="1171302" y="124661"/>
            <a:ext cx="11312435" cy="769441"/>
          </a:xfrm>
          <a:prstGeom prst="rect">
            <a:avLst/>
          </a:prstGeom>
          <a:noFill/>
        </p:spPr>
        <p:txBody>
          <a:bodyPr wrap="square" lIns="91440" tIns="45720" rIns="91440" bIns="45720">
            <a:spAutoFit/>
          </a:bodyPr>
          <a:lstStyle/>
          <a:p>
            <a:pPr algn="ctr"/>
            <a:r>
              <a:rPr lang="en-US" sz="4400" b="1" cap="none" spc="0" dirty="0">
                <a:ln w="9525">
                  <a:solidFill>
                    <a:schemeClr val="bg1"/>
                  </a:solidFill>
                  <a:prstDash val="solid"/>
                </a:ln>
                <a:effectLst>
                  <a:outerShdw blurRad="12700" dist="38100" dir="2700000" algn="tl" rotWithShape="0">
                    <a:schemeClr val="accent5">
                      <a:lumMod val="60000"/>
                      <a:lumOff val="40000"/>
                    </a:schemeClr>
                  </a:outerShdw>
                </a:effectLst>
              </a:rPr>
              <a:t>How to run an auto pay report</a:t>
            </a:r>
          </a:p>
        </p:txBody>
      </p:sp>
      <p:pic>
        <p:nvPicPr>
          <p:cNvPr id="7" name="Picture 6"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6988" y="897086"/>
            <a:ext cx="7621064" cy="5906324"/>
          </a:xfrm>
          <a:prstGeom prst="rect">
            <a:avLst/>
          </a:prstGeom>
        </p:spPr>
      </p:pic>
      <p:sp>
        <p:nvSpPr>
          <p:cNvPr id="8" name="TextBox 7"/>
          <p:cNvSpPr txBox="1"/>
          <p:nvPr/>
        </p:nvSpPr>
        <p:spPr>
          <a:xfrm>
            <a:off x="118605" y="15246"/>
            <a:ext cx="2898383" cy="6909584"/>
          </a:xfrm>
          <a:prstGeom prst="rect">
            <a:avLst/>
          </a:prstGeom>
          <a:noFill/>
        </p:spPr>
        <p:txBody>
          <a:bodyPr wrap="square" rtlCol="0">
            <a:spAutoFit/>
          </a:bodyPr>
          <a:lstStyle/>
          <a:p>
            <a:r>
              <a:rPr lang="en-US" dirty="0"/>
              <a:t>From the top task bar</a:t>
            </a:r>
          </a:p>
          <a:p>
            <a:r>
              <a:rPr lang="en-US" dirty="0"/>
              <a:t>Select </a:t>
            </a:r>
            <a:r>
              <a:rPr lang="en-US" dirty="0" err="1"/>
              <a:t>Func</a:t>
            </a:r>
            <a:r>
              <a:rPr lang="en-US" dirty="0"/>
              <a:t>-Report-CYMS-Admin Reports-Auto Pay Reports. </a:t>
            </a:r>
            <a:r>
              <a:rPr lang="en-US" sz="1100" dirty="0"/>
              <a:t>Some Regions only allow Managers to run this report</a:t>
            </a:r>
          </a:p>
          <a:p>
            <a:endParaRPr lang="en-US" dirty="0"/>
          </a:p>
          <a:p>
            <a:r>
              <a:rPr lang="en-US" dirty="0"/>
              <a:t>1-Your screen should include all activities. (Blue Arrow)</a:t>
            </a:r>
          </a:p>
          <a:p>
            <a:r>
              <a:rPr lang="en-US" dirty="0"/>
              <a:t>2-Select the bill date or dates you want to look at. (Red Arrow)</a:t>
            </a:r>
          </a:p>
          <a:p>
            <a:r>
              <a:rPr lang="en-US" dirty="0"/>
              <a:t>3-Include active, enrolled, future and PCS types of enrollments. (Black Arrow)</a:t>
            </a:r>
          </a:p>
          <a:p>
            <a:r>
              <a:rPr lang="en-US" dirty="0"/>
              <a:t>4-Add types of discounts you want to include, use the add and del (delete) buttons. (Yellow Arrow)</a:t>
            </a:r>
          </a:p>
          <a:p>
            <a:endParaRPr lang="en-US" dirty="0"/>
          </a:p>
          <a:p>
            <a:r>
              <a:rPr lang="en-US" dirty="0"/>
              <a:t>You can run this report whenever you want, before or after the billing.  Best practice- run a day or two before each billing is processed. </a:t>
            </a:r>
          </a:p>
        </p:txBody>
      </p:sp>
      <p:cxnSp>
        <p:nvCxnSpPr>
          <p:cNvPr id="10" name="Straight Arrow Connector 9"/>
          <p:cNvCxnSpPr/>
          <p:nvPr/>
        </p:nvCxnSpPr>
        <p:spPr>
          <a:xfrm flipH="1" flipV="1">
            <a:off x="8347166" y="1881053"/>
            <a:ext cx="718457" cy="339633"/>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6827520" y="2605245"/>
            <a:ext cx="849086" cy="214744"/>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8138160" y="3376212"/>
            <a:ext cx="568234" cy="56877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flipV="1">
            <a:off x="7051766" y="5074383"/>
            <a:ext cx="552994" cy="391886"/>
          </a:xfrm>
          <a:prstGeom prst="straightConnector1">
            <a:avLst/>
          </a:prstGeom>
          <a:ln w="762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99587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Rectangle 1"/>
          <p:cNvSpPr/>
          <p:nvPr/>
        </p:nvSpPr>
        <p:spPr>
          <a:xfrm>
            <a:off x="3764787" y="2967335"/>
            <a:ext cx="4662431" cy="923330"/>
          </a:xfrm>
          <a:prstGeom prst="rect">
            <a:avLst/>
          </a:prstGeom>
          <a:noFill/>
        </p:spPr>
        <p:txBody>
          <a:bodyPr wrap="none" lIns="91440" tIns="45720" rIns="91440" bIns="45720">
            <a:spAutoFit/>
          </a:bodyPr>
          <a:lstStyle/>
          <a:p>
            <a:pPr algn="ctr"/>
            <a:r>
              <a:rPr lang="en-U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Any Questions?</a:t>
            </a:r>
          </a:p>
        </p:txBody>
      </p:sp>
    </p:spTree>
    <p:extLst>
      <p:ext uri="{BB962C8B-B14F-4D97-AF65-F5344CB8AC3E}">
        <p14:creationId xmlns:p14="http://schemas.microsoft.com/office/powerpoint/2010/main" val="1004548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8" name="Rectangle 7"/>
          <p:cNvSpPr/>
          <p:nvPr/>
        </p:nvSpPr>
        <p:spPr>
          <a:xfrm>
            <a:off x="457198" y="127645"/>
            <a:ext cx="11312435" cy="769441"/>
          </a:xfrm>
          <a:prstGeom prst="rect">
            <a:avLst/>
          </a:prstGeom>
          <a:noFill/>
        </p:spPr>
        <p:txBody>
          <a:bodyPr wrap="square" lIns="91440" tIns="45720" rIns="91440" bIns="45720">
            <a:spAutoFit/>
          </a:bodyPr>
          <a:lstStyle/>
          <a:p>
            <a:pPr algn="ctr"/>
            <a:r>
              <a:rPr lang="en-US" sz="4400" b="1" cap="none" spc="0" dirty="0">
                <a:ln w="9525">
                  <a:solidFill>
                    <a:schemeClr val="bg1"/>
                  </a:solidFill>
                  <a:prstDash val="solid"/>
                </a:ln>
                <a:effectLst>
                  <a:outerShdw blurRad="12700" dist="38100" dir="2700000" algn="tl" rotWithShape="0">
                    <a:schemeClr val="accent5">
                      <a:lumMod val="60000"/>
                      <a:lumOff val="40000"/>
                    </a:schemeClr>
                  </a:outerShdw>
                </a:effectLst>
              </a:rPr>
              <a:t>How to calculate a discount</a:t>
            </a:r>
          </a:p>
        </p:txBody>
      </p:sp>
      <p:sp>
        <p:nvSpPr>
          <p:cNvPr id="9" name="TextBox 8"/>
          <p:cNvSpPr txBox="1"/>
          <p:nvPr/>
        </p:nvSpPr>
        <p:spPr>
          <a:xfrm>
            <a:off x="457197" y="897086"/>
            <a:ext cx="11508379" cy="5355312"/>
          </a:xfrm>
          <a:prstGeom prst="rect">
            <a:avLst/>
          </a:prstGeom>
          <a:noFill/>
        </p:spPr>
        <p:txBody>
          <a:bodyPr wrap="square" rtlCol="0">
            <a:spAutoFit/>
          </a:bodyPr>
          <a:lstStyle/>
          <a:p>
            <a:r>
              <a:rPr lang="en-US" dirty="0"/>
              <a:t>Once you have determined the household eligible for the discount you have to determine the correct amount of the discount.</a:t>
            </a:r>
          </a:p>
          <a:p>
            <a:endParaRPr lang="en-US" dirty="0"/>
          </a:p>
          <a:p>
            <a:r>
              <a:rPr lang="en-US" dirty="0"/>
              <a:t>Use the current CYP Discount Fee Calculator, found on the E-Library to determine the correct discount amount.</a:t>
            </a:r>
          </a:p>
          <a:p>
            <a:endParaRPr lang="en-US" dirty="0"/>
          </a:p>
          <a:p>
            <a:r>
              <a:rPr lang="en-US" dirty="0"/>
              <a:t>There are tabs on the bottom of the CYP Discount Fee Calculator, each tab is labeled with a different type of discount.</a:t>
            </a:r>
          </a:p>
          <a:p>
            <a:endParaRPr lang="en-US" dirty="0"/>
          </a:p>
          <a:p>
            <a:r>
              <a:rPr lang="en-US" dirty="0"/>
              <a:t>Within each tab there is a synopsis about the discount, this provides a better understanding of the discount which can help to answer customer questions.    </a:t>
            </a:r>
          </a:p>
          <a:p>
            <a:endParaRPr lang="en-US" dirty="0"/>
          </a:p>
          <a:p>
            <a:r>
              <a:rPr lang="en-US" dirty="0"/>
              <a:t>To calculate the discount, you will need the MPR (military Pay rate) and in the event this is a new customer, the prorated bill. Each child will be calculated separately and will be applied to their individual bill(s). </a:t>
            </a:r>
          </a:p>
          <a:p>
            <a:endParaRPr lang="en-US" dirty="0"/>
          </a:p>
          <a:p>
            <a:r>
              <a:rPr lang="en-US" dirty="0"/>
              <a:t>All discounts are to be attached to the bill before it is processed with the exception of a newly enrolled prorated bill. Use global sales and the discount auto pay code to process for a prorated billed. (shown later in the side deck)</a:t>
            </a:r>
          </a:p>
          <a:p>
            <a:r>
              <a:rPr lang="en-US" dirty="0"/>
              <a:t> </a:t>
            </a:r>
          </a:p>
          <a:p>
            <a:r>
              <a:rPr lang="en-US" dirty="0"/>
              <a:t>PLEASE NOTE –siblings of registered CDH enrollments and Contractors will be adjusted differently as their bills are NOT considered discounts. (shown later in the side deck)</a:t>
            </a:r>
          </a:p>
          <a:p>
            <a:endParaRPr lang="en-US" dirty="0"/>
          </a:p>
        </p:txBody>
      </p:sp>
    </p:spTree>
    <p:extLst>
      <p:ext uri="{BB962C8B-B14F-4D97-AF65-F5344CB8AC3E}">
        <p14:creationId xmlns:p14="http://schemas.microsoft.com/office/powerpoint/2010/main" val="781024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Rectangle 1"/>
          <p:cNvSpPr/>
          <p:nvPr/>
        </p:nvSpPr>
        <p:spPr>
          <a:xfrm>
            <a:off x="457198" y="127645"/>
            <a:ext cx="11312435" cy="769441"/>
          </a:xfrm>
          <a:prstGeom prst="rect">
            <a:avLst/>
          </a:prstGeom>
          <a:noFill/>
        </p:spPr>
        <p:txBody>
          <a:bodyPr wrap="square" lIns="91440" tIns="45720" rIns="91440" bIns="45720">
            <a:spAutoFit/>
          </a:bodyPr>
          <a:lstStyle/>
          <a:p>
            <a:pPr algn="ctr"/>
            <a:r>
              <a:rPr lang="en-US" sz="4400" b="1" cap="none" spc="0" dirty="0">
                <a:ln w="9525">
                  <a:solidFill>
                    <a:schemeClr val="bg1"/>
                  </a:solidFill>
                  <a:prstDash val="solid"/>
                </a:ln>
                <a:effectLst>
                  <a:outerShdw blurRad="12700" dist="38100" dir="2700000" algn="tl" rotWithShape="0">
                    <a:schemeClr val="accent5">
                      <a:lumMod val="60000"/>
                      <a:lumOff val="40000"/>
                    </a:schemeClr>
                  </a:outerShdw>
                </a:effectLst>
              </a:rPr>
              <a:t>How to attach the auto pay (discount) to the bill</a:t>
            </a:r>
          </a:p>
        </p:txBody>
      </p:sp>
      <p:sp>
        <p:nvSpPr>
          <p:cNvPr id="3" name="TextBox 2"/>
          <p:cNvSpPr txBox="1"/>
          <p:nvPr/>
        </p:nvSpPr>
        <p:spPr>
          <a:xfrm>
            <a:off x="261257" y="1097280"/>
            <a:ext cx="2612571" cy="5632311"/>
          </a:xfrm>
          <a:prstGeom prst="rect">
            <a:avLst/>
          </a:prstGeom>
          <a:noFill/>
        </p:spPr>
        <p:txBody>
          <a:bodyPr wrap="square" rtlCol="0">
            <a:spAutoFit/>
          </a:bodyPr>
          <a:lstStyle/>
          <a:p>
            <a:r>
              <a:rPr lang="en-US" dirty="0"/>
              <a:t>Once you have determined the amount of the discount. You need to attach that discount amount to the bill, before the bill is processed.</a:t>
            </a:r>
          </a:p>
          <a:p>
            <a:endParaRPr lang="en-US" dirty="0"/>
          </a:p>
          <a:p>
            <a:r>
              <a:rPr lang="en-US" dirty="0"/>
              <a:t>From the top task bar or use your hot button. </a:t>
            </a:r>
            <a:r>
              <a:rPr lang="en-US" dirty="0" err="1"/>
              <a:t>Func</a:t>
            </a:r>
            <a:r>
              <a:rPr lang="en-US" dirty="0"/>
              <a:t>- File Maintenance-Global-HH Installment Billing update.</a:t>
            </a:r>
          </a:p>
          <a:p>
            <a:endParaRPr lang="en-US" dirty="0"/>
          </a:p>
          <a:p>
            <a:r>
              <a:rPr lang="en-US" dirty="0"/>
              <a:t>Find Household.</a:t>
            </a:r>
          </a:p>
          <a:p>
            <a:endParaRPr lang="en-US" dirty="0"/>
          </a:p>
          <a:p>
            <a:r>
              <a:rPr lang="en-US" dirty="0"/>
              <a:t>Select the correct child and activity (Blue Arrow)</a:t>
            </a:r>
          </a:p>
          <a:p>
            <a:endParaRPr lang="en-US" dirty="0"/>
          </a:p>
          <a:p>
            <a:r>
              <a:rPr lang="en-US" dirty="0"/>
              <a:t>Select change bill (Yellow Arrow)</a:t>
            </a:r>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649" y="1038860"/>
            <a:ext cx="7327252" cy="5692852"/>
          </a:xfrm>
          <a:prstGeom prst="rect">
            <a:avLst/>
          </a:prstGeom>
        </p:spPr>
      </p:pic>
      <p:cxnSp>
        <p:nvCxnSpPr>
          <p:cNvPr id="6" name="Straight Arrow Connector 5"/>
          <p:cNvCxnSpPr/>
          <p:nvPr/>
        </p:nvCxnSpPr>
        <p:spPr>
          <a:xfrm flipH="1" flipV="1">
            <a:off x="5815435" y="1855242"/>
            <a:ext cx="444137" cy="583520"/>
          </a:xfrm>
          <a:prstGeom prst="straightConnector1">
            <a:avLst/>
          </a:prstGeom>
          <a:ln w="76200">
            <a:tailEnd type="triangle"/>
          </a:ln>
        </p:spPr>
        <p:style>
          <a:lnRef idx="1">
            <a:schemeClr val="accent5"/>
          </a:lnRef>
          <a:fillRef idx="0">
            <a:schemeClr val="accent5"/>
          </a:fillRef>
          <a:effectRef idx="0">
            <a:schemeClr val="accent5"/>
          </a:effectRef>
          <a:fontRef idx="minor">
            <a:schemeClr val="tx1"/>
          </a:fontRef>
        </p:style>
      </p:cxnSp>
      <p:cxnSp>
        <p:nvCxnSpPr>
          <p:cNvPr id="10" name="Straight Arrow Connector 9"/>
          <p:cNvCxnSpPr/>
          <p:nvPr/>
        </p:nvCxnSpPr>
        <p:spPr>
          <a:xfrm flipH="1">
            <a:off x="5854908" y="5054237"/>
            <a:ext cx="422079" cy="783771"/>
          </a:xfrm>
          <a:prstGeom prst="straightConnector1">
            <a:avLst/>
          </a:prstGeom>
          <a:ln w="762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9360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pic>
        <p:nvPicPr>
          <p:cNvPr id="2" name="Picture 1"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0339" y="701635"/>
            <a:ext cx="7012061" cy="5491161"/>
          </a:xfrm>
          <a:prstGeom prst="rect">
            <a:avLst/>
          </a:prstGeom>
        </p:spPr>
      </p:pic>
      <p:cxnSp>
        <p:nvCxnSpPr>
          <p:cNvPr id="4" name="Straight Arrow Connector 3"/>
          <p:cNvCxnSpPr/>
          <p:nvPr/>
        </p:nvCxnSpPr>
        <p:spPr>
          <a:xfrm flipH="1" flipV="1">
            <a:off x="5786484" y="2214880"/>
            <a:ext cx="326571" cy="444137"/>
          </a:xfrm>
          <a:prstGeom prst="straightConnector1">
            <a:avLst/>
          </a:prstGeom>
          <a:ln w="76200">
            <a:solidFill>
              <a:schemeClr val="accent4">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6367055" y="5122091"/>
            <a:ext cx="496387" cy="574767"/>
          </a:xfrm>
          <a:prstGeom prst="straightConnector1">
            <a:avLst/>
          </a:prstGeom>
          <a:ln w="7620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09821" y="446399"/>
            <a:ext cx="2259874" cy="5355312"/>
          </a:xfrm>
          <a:prstGeom prst="rect">
            <a:avLst/>
          </a:prstGeom>
          <a:noFill/>
        </p:spPr>
        <p:txBody>
          <a:bodyPr wrap="square" rtlCol="0">
            <a:spAutoFit/>
          </a:bodyPr>
          <a:lstStyle/>
          <a:p>
            <a:r>
              <a:rPr lang="en-US" dirty="0"/>
              <a:t>Select the bill date that you want the to apply the discount.</a:t>
            </a:r>
          </a:p>
          <a:p>
            <a:endParaRPr lang="en-US" dirty="0"/>
          </a:p>
          <a:p>
            <a:r>
              <a:rPr lang="en-US" dirty="0"/>
              <a:t>Note a discount cannot be added to a billed line item.</a:t>
            </a:r>
          </a:p>
          <a:p>
            <a:endParaRPr lang="en-US" dirty="0"/>
          </a:p>
          <a:p>
            <a:r>
              <a:rPr lang="en-US" dirty="0"/>
              <a:t>This could also be the  date to begin the discount, when the discount is for more than one billing cycle. (Yellow Arrow)</a:t>
            </a:r>
          </a:p>
          <a:p>
            <a:endParaRPr lang="en-US" dirty="0"/>
          </a:p>
          <a:p>
            <a:r>
              <a:rPr lang="en-US" dirty="0"/>
              <a:t>Select change line item. (Blue Arrow)</a:t>
            </a:r>
          </a:p>
          <a:p>
            <a:endParaRPr lang="en-US" dirty="0"/>
          </a:p>
          <a:p>
            <a:endParaRPr lang="en-US" dirty="0"/>
          </a:p>
        </p:txBody>
      </p:sp>
    </p:spTree>
    <p:extLst>
      <p:ext uri="{BB962C8B-B14F-4D97-AF65-F5344CB8AC3E}">
        <p14:creationId xmlns:p14="http://schemas.microsoft.com/office/powerpoint/2010/main" val="69065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6681" y="611545"/>
            <a:ext cx="7360919" cy="5675001"/>
          </a:xfrm>
          <a:prstGeom prst="rect">
            <a:avLst/>
          </a:prstGeom>
        </p:spPr>
      </p:pic>
      <p:sp>
        <p:nvSpPr>
          <p:cNvPr id="5" name="TextBox 4"/>
          <p:cNvSpPr txBox="1"/>
          <p:nvPr/>
        </p:nvSpPr>
        <p:spPr>
          <a:xfrm>
            <a:off x="365760" y="1658983"/>
            <a:ext cx="2455818" cy="2585323"/>
          </a:xfrm>
          <a:prstGeom prst="rect">
            <a:avLst/>
          </a:prstGeom>
          <a:noFill/>
        </p:spPr>
        <p:txBody>
          <a:bodyPr wrap="square" rtlCol="0">
            <a:spAutoFit/>
          </a:bodyPr>
          <a:lstStyle/>
          <a:p>
            <a:r>
              <a:rPr lang="en-US" dirty="0"/>
              <a:t>This is the bill screen it shows the current amount of the bill before you add the discount.</a:t>
            </a:r>
          </a:p>
          <a:p>
            <a:endParaRPr lang="en-US" dirty="0"/>
          </a:p>
          <a:p>
            <a:r>
              <a:rPr lang="en-US" dirty="0"/>
              <a:t>Select “set up auto payments”.  (Blue Arrow)</a:t>
            </a:r>
          </a:p>
        </p:txBody>
      </p:sp>
      <p:cxnSp>
        <p:nvCxnSpPr>
          <p:cNvPr id="7" name="Straight Arrow Connector 6"/>
          <p:cNvCxnSpPr/>
          <p:nvPr/>
        </p:nvCxnSpPr>
        <p:spPr>
          <a:xfrm>
            <a:off x="6165668" y="4990012"/>
            <a:ext cx="535578" cy="574767"/>
          </a:xfrm>
          <a:prstGeom prst="straightConnector1">
            <a:avLst/>
          </a:prstGeom>
          <a:ln w="7620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0056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dirty="0"/>
            </a:br>
            <a:endParaRPr lang="en-US"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1315" y="480601"/>
            <a:ext cx="7592485" cy="5896798"/>
          </a:xfrm>
          <a:prstGeom prst="rect">
            <a:avLst/>
          </a:prstGeom>
        </p:spPr>
      </p:pic>
      <p:sp>
        <p:nvSpPr>
          <p:cNvPr id="5" name="TextBox 4"/>
          <p:cNvSpPr txBox="1"/>
          <p:nvPr/>
        </p:nvSpPr>
        <p:spPr>
          <a:xfrm>
            <a:off x="365761" y="612844"/>
            <a:ext cx="3082834" cy="4801314"/>
          </a:xfrm>
          <a:prstGeom prst="rect">
            <a:avLst/>
          </a:prstGeom>
          <a:noFill/>
        </p:spPr>
        <p:txBody>
          <a:bodyPr wrap="square" rtlCol="0">
            <a:spAutoFit/>
          </a:bodyPr>
          <a:lstStyle/>
          <a:p>
            <a:r>
              <a:rPr lang="en-US" dirty="0"/>
              <a:t>Select the “Add” button to add the discount. (Blue Arrow)</a:t>
            </a:r>
          </a:p>
          <a:p>
            <a:endParaRPr lang="en-US" dirty="0"/>
          </a:p>
          <a:p>
            <a:endParaRPr lang="en-US" dirty="0"/>
          </a:p>
          <a:p>
            <a:r>
              <a:rPr lang="en-US" dirty="0"/>
              <a:t>From this screen you can also add another discount in addition to the first.  Note the second discount MUST be based on the reduced fee from the 1</a:t>
            </a:r>
            <a:r>
              <a:rPr lang="en-US" baseline="30000" dirty="0"/>
              <a:t>st</a:t>
            </a:r>
            <a:r>
              <a:rPr lang="en-US" dirty="0"/>
              <a:t> discount. </a:t>
            </a:r>
          </a:p>
          <a:p>
            <a:endParaRPr lang="en-US" dirty="0"/>
          </a:p>
          <a:p>
            <a:r>
              <a:rPr lang="en-US" dirty="0"/>
              <a:t>You can also delete the discount if the household no longer qualifies for the discount or decided to not use a vacation discount.</a:t>
            </a:r>
          </a:p>
          <a:p>
            <a:endParaRPr lang="en-US" dirty="0"/>
          </a:p>
        </p:txBody>
      </p:sp>
      <p:cxnSp>
        <p:nvCxnSpPr>
          <p:cNvPr id="7" name="Straight Arrow Connector 6"/>
          <p:cNvCxnSpPr/>
          <p:nvPr/>
        </p:nvCxnSpPr>
        <p:spPr>
          <a:xfrm>
            <a:off x="5207726" y="5290457"/>
            <a:ext cx="744583" cy="577490"/>
          </a:xfrm>
          <a:prstGeom prst="straightConnector1">
            <a:avLst/>
          </a:prstGeom>
          <a:ln w="7620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2008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6702" y="469848"/>
            <a:ext cx="7621064" cy="5944430"/>
          </a:xfrm>
          <a:prstGeom prst="rect">
            <a:avLst/>
          </a:prstGeom>
        </p:spPr>
      </p:pic>
      <p:sp>
        <p:nvSpPr>
          <p:cNvPr id="5" name="TextBox 4"/>
          <p:cNvSpPr txBox="1"/>
          <p:nvPr/>
        </p:nvSpPr>
        <p:spPr>
          <a:xfrm>
            <a:off x="457200" y="757645"/>
            <a:ext cx="2847703" cy="4801314"/>
          </a:xfrm>
          <a:prstGeom prst="rect">
            <a:avLst/>
          </a:prstGeom>
          <a:noFill/>
        </p:spPr>
        <p:txBody>
          <a:bodyPr wrap="square" rtlCol="0">
            <a:spAutoFit/>
          </a:bodyPr>
          <a:lstStyle/>
          <a:p>
            <a:r>
              <a:rPr lang="en-US" dirty="0"/>
              <a:t>Select Auto Pay Code from pick list, do not type in the code. (Yellow Arrow)</a:t>
            </a:r>
          </a:p>
          <a:p>
            <a:endParaRPr lang="en-US" dirty="0"/>
          </a:p>
          <a:p>
            <a:r>
              <a:rPr lang="en-US" dirty="0"/>
              <a:t>Type in the dollar amount that populated on the CYP Discount Fee calculator.  Do not do your own math, use the calculator. (Blue Arrow)</a:t>
            </a:r>
          </a:p>
          <a:p>
            <a:endParaRPr lang="en-US" dirty="0"/>
          </a:p>
          <a:p>
            <a:r>
              <a:rPr lang="en-US" b="1" dirty="0">
                <a:solidFill>
                  <a:srgbClr val="FF0000"/>
                </a:solidFill>
              </a:rPr>
              <a:t>DO NOT USE THE PERCENT RADIO BUTTON!!!! IT IS BROKEN!!!</a:t>
            </a:r>
          </a:p>
          <a:p>
            <a:endParaRPr lang="en-US" dirty="0"/>
          </a:p>
          <a:p>
            <a:r>
              <a:rPr lang="en-US" dirty="0"/>
              <a:t>Select done (Black Button)</a:t>
            </a:r>
          </a:p>
          <a:p>
            <a:endParaRPr lang="en-US" dirty="0"/>
          </a:p>
          <a:p>
            <a:endParaRPr lang="en-US" dirty="0"/>
          </a:p>
        </p:txBody>
      </p:sp>
      <p:cxnSp>
        <p:nvCxnSpPr>
          <p:cNvPr id="7" name="Straight Arrow Connector 6"/>
          <p:cNvCxnSpPr/>
          <p:nvPr/>
        </p:nvCxnSpPr>
        <p:spPr>
          <a:xfrm flipV="1">
            <a:off x="4651442" y="2131528"/>
            <a:ext cx="704862" cy="888274"/>
          </a:xfrm>
          <a:prstGeom prst="straightConnector1">
            <a:avLst/>
          </a:prstGeom>
          <a:ln w="7620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7279277" y="5029200"/>
            <a:ext cx="646612" cy="78377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5930537" y="1698171"/>
            <a:ext cx="1045029" cy="189413"/>
          </a:xfrm>
          <a:prstGeom prst="straightConnector1">
            <a:avLst/>
          </a:prstGeom>
          <a:ln w="762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11754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pic>
        <p:nvPicPr>
          <p:cNvPr id="2" name="Picture 1"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04481" y="338136"/>
            <a:ext cx="7649643" cy="5868219"/>
          </a:xfrm>
          <a:prstGeom prst="rect">
            <a:avLst/>
          </a:prstGeom>
        </p:spPr>
      </p:pic>
      <p:sp>
        <p:nvSpPr>
          <p:cNvPr id="3" name="TextBox 2"/>
          <p:cNvSpPr txBox="1"/>
          <p:nvPr/>
        </p:nvSpPr>
        <p:spPr>
          <a:xfrm>
            <a:off x="248194" y="50753"/>
            <a:ext cx="3448595" cy="6740307"/>
          </a:xfrm>
          <a:prstGeom prst="rect">
            <a:avLst/>
          </a:prstGeom>
          <a:noFill/>
        </p:spPr>
        <p:txBody>
          <a:bodyPr wrap="square" rtlCol="0">
            <a:spAutoFit/>
          </a:bodyPr>
          <a:lstStyle/>
          <a:p>
            <a:r>
              <a:rPr lang="en-US" dirty="0"/>
              <a:t>Now you can review the discount</a:t>
            </a:r>
          </a:p>
          <a:p>
            <a:endParaRPr lang="en-US" dirty="0"/>
          </a:p>
          <a:p>
            <a:r>
              <a:rPr lang="en-US" dirty="0"/>
              <a:t>Or Change the discount by selecting the discount and selecting change</a:t>
            </a:r>
          </a:p>
          <a:p>
            <a:endParaRPr lang="en-US" dirty="0"/>
          </a:p>
          <a:p>
            <a:r>
              <a:rPr lang="en-US" dirty="0"/>
              <a:t>Or you can delete the discount if no longer valid. </a:t>
            </a:r>
          </a:p>
          <a:p>
            <a:endParaRPr lang="en-US" dirty="0"/>
          </a:p>
          <a:p>
            <a:r>
              <a:rPr lang="en-US" dirty="0"/>
              <a:t>Or you can add another discount that the household qualifies for.</a:t>
            </a:r>
          </a:p>
          <a:p>
            <a:endParaRPr lang="en-US" dirty="0"/>
          </a:p>
          <a:p>
            <a:r>
              <a:rPr lang="en-US" dirty="0"/>
              <a:t>Once you are happy with the discount(s) select Back (Black Arrow)</a:t>
            </a:r>
          </a:p>
          <a:p>
            <a:endParaRPr lang="en-US" dirty="0"/>
          </a:p>
          <a:p>
            <a:r>
              <a:rPr lang="en-US" dirty="0"/>
              <a:t>Remember with multiple discounts – second discount will be based on the reduced fee from the 1</a:t>
            </a:r>
            <a:r>
              <a:rPr lang="en-US" baseline="30000" dirty="0"/>
              <a:t>st</a:t>
            </a:r>
            <a:r>
              <a:rPr lang="en-US" dirty="0"/>
              <a:t> discount. If further discounts apply, they will be based on the previous reduced fee.</a:t>
            </a:r>
          </a:p>
          <a:p>
            <a:endParaRPr lang="en-US" dirty="0"/>
          </a:p>
          <a:p>
            <a:endParaRPr lang="en-US" dirty="0"/>
          </a:p>
        </p:txBody>
      </p:sp>
      <p:cxnSp>
        <p:nvCxnSpPr>
          <p:cNvPr id="5" name="Straight Arrow Connector 4"/>
          <p:cNvCxnSpPr/>
          <p:nvPr/>
        </p:nvCxnSpPr>
        <p:spPr>
          <a:xfrm>
            <a:off x="9130939" y="5016137"/>
            <a:ext cx="352696" cy="667704"/>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03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pic>
        <p:nvPicPr>
          <p:cNvPr id="2" name="Picture 1"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77625" y="321016"/>
            <a:ext cx="8218136" cy="5988344"/>
          </a:xfrm>
          <a:prstGeom prst="rect">
            <a:avLst/>
          </a:prstGeom>
        </p:spPr>
      </p:pic>
      <p:sp>
        <p:nvSpPr>
          <p:cNvPr id="3" name="TextBox 2"/>
          <p:cNvSpPr txBox="1"/>
          <p:nvPr/>
        </p:nvSpPr>
        <p:spPr>
          <a:xfrm>
            <a:off x="209006" y="207664"/>
            <a:ext cx="3043645" cy="6740307"/>
          </a:xfrm>
          <a:prstGeom prst="rect">
            <a:avLst/>
          </a:prstGeom>
          <a:noFill/>
        </p:spPr>
        <p:txBody>
          <a:bodyPr wrap="square" rtlCol="0">
            <a:spAutoFit/>
          </a:bodyPr>
          <a:lstStyle/>
          <a:p>
            <a:r>
              <a:rPr lang="en-US" dirty="0"/>
              <a:t>Review the discount again- Notice the discount amount is placed under the auto payments column.</a:t>
            </a:r>
          </a:p>
          <a:p>
            <a:endParaRPr lang="en-US" dirty="0"/>
          </a:p>
          <a:p>
            <a:r>
              <a:rPr lang="en-US" dirty="0"/>
              <a:t>Select OK (Black Arrow)</a:t>
            </a:r>
          </a:p>
          <a:p>
            <a:endParaRPr lang="en-US" dirty="0"/>
          </a:p>
          <a:p>
            <a:r>
              <a:rPr lang="en-US" dirty="0"/>
              <a:t>The “Schedule Changes” screen pops up and you have choices. (Green Arrow)</a:t>
            </a:r>
          </a:p>
          <a:p>
            <a:endParaRPr lang="en-US" dirty="0"/>
          </a:p>
          <a:p>
            <a:r>
              <a:rPr lang="en-US" dirty="0"/>
              <a:t>If the discount is a one-time discount like a vacation, then select “this schedule item only.” </a:t>
            </a:r>
          </a:p>
          <a:p>
            <a:endParaRPr lang="en-US" dirty="0"/>
          </a:p>
          <a:p>
            <a:r>
              <a:rPr lang="en-US" dirty="0"/>
              <a:t>If the discount is authorized for more than one bill, select “Unbilled and Unbilled Adjusted” –the other two options are not needed.  </a:t>
            </a:r>
          </a:p>
          <a:p>
            <a:endParaRPr lang="en-US" dirty="0"/>
          </a:p>
          <a:p>
            <a:endParaRPr lang="en-US" dirty="0"/>
          </a:p>
          <a:p>
            <a:endParaRPr lang="en-US" dirty="0"/>
          </a:p>
        </p:txBody>
      </p:sp>
      <p:cxnSp>
        <p:nvCxnSpPr>
          <p:cNvPr id="5" name="Straight Arrow Connector 4"/>
          <p:cNvCxnSpPr/>
          <p:nvPr/>
        </p:nvCxnSpPr>
        <p:spPr>
          <a:xfrm>
            <a:off x="5676611" y="4545875"/>
            <a:ext cx="352697" cy="613954"/>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6609806" y="3856155"/>
            <a:ext cx="836023" cy="849086"/>
          </a:xfrm>
          <a:prstGeom prst="straightConnector1">
            <a:avLst/>
          </a:prstGeom>
          <a:ln w="76200">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18906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CE74FF56111874F8528354EA601358C" ma:contentTypeVersion="18" ma:contentTypeDescription="Create a new document." ma:contentTypeScope="" ma:versionID="a36c30c4b598e6b78739a296508cd97c">
  <xsd:schema xmlns:xsd="http://www.w3.org/2001/XMLSchema" xmlns:xs="http://www.w3.org/2001/XMLSchema" xmlns:p="http://schemas.microsoft.com/office/2006/metadata/properties" xmlns:ns1="http://schemas.microsoft.com/sharepoint/v3" xmlns:ns3="30e15a99-2787-4658-9a49-e1375a37af84" xmlns:ns4="f29e537e-536d-4c3d-a73c-f40e94626c0e" targetNamespace="http://schemas.microsoft.com/office/2006/metadata/properties" ma:root="true" ma:fieldsID="8444d1d9f60c22cb6e8991759c23c82f" ns1:_="" ns3:_="" ns4:_="">
    <xsd:import namespace="http://schemas.microsoft.com/sharepoint/v3"/>
    <xsd:import namespace="30e15a99-2787-4658-9a49-e1375a37af84"/>
    <xsd:import namespace="f29e537e-536d-4c3d-a73c-f40e94626c0e"/>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_activity" minOccurs="0"/>
                <xsd:element ref="ns4:SharedWithUsers" minOccurs="0"/>
                <xsd:element ref="ns4:SharedWithDetails" minOccurs="0"/>
                <xsd:element ref="ns4:SharingHintHash" minOccurs="0"/>
                <xsd:element ref="ns3:MediaServiceObjectDetectorVersions" minOccurs="0"/>
                <xsd:element ref="ns3:MediaServiceSystemTags" minOccurs="0"/>
                <xsd:element ref="ns3:MediaServiceSearchPropertie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e15a99-2787-4658-9a49-e1375a37af8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_activity" ma:index="17" nillable="true" ma:displayName="_activity" ma:hidden="true" ma:internalName="_activity">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29e537e-536d-4c3d-a73c-f40e94626c0e"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activity xmlns="30e15a99-2787-4658-9a49-e1375a37af84"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925A883C-3B72-4B4D-8B34-8532336802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0e15a99-2787-4658-9a49-e1375a37af84"/>
    <ds:schemaRef ds:uri="f29e537e-536d-4c3d-a73c-f40e94626c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F0E8666-E3D6-40EA-BC03-11195C861DA0}">
  <ds:schemaRefs>
    <ds:schemaRef ds:uri="http://schemas.microsoft.com/sharepoint/v3/contenttype/forms"/>
  </ds:schemaRefs>
</ds:datastoreItem>
</file>

<file path=customXml/itemProps3.xml><?xml version="1.0" encoding="utf-8"?>
<ds:datastoreItem xmlns:ds="http://schemas.openxmlformats.org/officeDocument/2006/customXml" ds:itemID="{FBF9C6BD-6CAE-4219-8453-57BB6E349A9D}">
  <ds:schemaRefs>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 ds:uri="f29e537e-536d-4c3d-a73c-f40e94626c0e"/>
    <ds:schemaRef ds:uri="http://purl.org/dc/terms/"/>
    <ds:schemaRef ds:uri="http://www.w3.org/XML/1998/namespace"/>
    <ds:schemaRef ds:uri="30e15a99-2787-4658-9a49-e1375a37af84"/>
    <ds:schemaRef ds:uri="http://schemas.microsoft.com/sharepoint/v3"/>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339</TotalTime>
  <Words>1566</Words>
  <Application>Microsoft Office PowerPoint</Application>
  <PresentationFormat>Widescreen</PresentationFormat>
  <Paragraphs>156</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HPES NMCI NGEN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Pimm, Dawn M NAF USN COMNAVREG MIDLANT VA (USA)</dc:creator>
  <cp:lastModifiedBy>Pimm, Dawn M CIV USN CNIC WASHINGTON DC (USA)</cp:lastModifiedBy>
  <cp:revision>36</cp:revision>
  <dcterms:created xsi:type="dcterms:W3CDTF">2023-07-05T17:03:02Z</dcterms:created>
  <dcterms:modified xsi:type="dcterms:W3CDTF">2024-09-12T11:03:15Z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0x0101002CE74FF56111874F8528354EA601358C</vt:lpwstr>
  </property>
</Properties>
</file>